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E24E5-DB9B-4A92-9140-D4A1E5D9712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2D874-75BF-41DB-A77A-17B1EA05E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2D874-75BF-41DB-A77A-17B1EA05E9A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FD575-AFC2-4344-823C-FBDC2CCAB13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8A72-9DF7-4203-96C3-ACBBEA822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0128" y="3173421"/>
            <a:ext cx="7772400" cy="14700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Биосовместимые</a:t>
            </a:r>
            <a:r>
              <a:rPr lang="ru-RU" dirty="0" smtClean="0">
                <a:solidFill>
                  <a:schemeClr val="tx2"/>
                </a:solidFill>
              </a:rPr>
              <a:t> полимеры в офтальмологии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11560" y="188640"/>
            <a:ext cx="6400800" cy="2420888"/>
          </a:xfrm>
        </p:spPr>
        <p:txBody>
          <a:bodyPr>
            <a:normAutofit fontScale="32500" lnSpcReduction="20000"/>
          </a:bodyPr>
          <a:lstStyle/>
          <a:p>
            <a:r>
              <a:rPr lang="ru-RU" sz="7200" dirty="0" smtClean="0">
                <a:solidFill>
                  <a:schemeClr val="tx1"/>
                </a:solidFill>
              </a:rPr>
              <a:t>МОСКОВСКИЙ ГОСУДАРСТВЕННЫЙ УНИВЕРСИТЕТ имени М.В.ЛОМОНОСОВА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______________________________________________________________________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ФИЗИЧЕСКИЙ ФАКУЛЬТЕТ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Кафедра физики полимеров и кристаллов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5877272"/>
            <a:ext cx="6660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Работа студентки 212 группы </a:t>
            </a:r>
            <a:r>
              <a:rPr lang="ru-RU" sz="2000" dirty="0" err="1" smtClean="0"/>
              <a:t>Дашян</a:t>
            </a:r>
            <a:r>
              <a:rPr lang="ru-RU" sz="2000" dirty="0" smtClean="0"/>
              <a:t> Кристины</a:t>
            </a:r>
            <a:br>
              <a:rPr lang="ru-RU" sz="2000" dirty="0" smtClean="0"/>
            </a:br>
            <a:r>
              <a:rPr lang="ru-RU" sz="2000" dirty="0" smtClean="0"/>
              <a:t>Научный руководитель: профессор Махаева Е.Е.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Актуальность проблемы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endParaRPr lang="ru-RU" dirty="0" smtClean="0"/>
          </a:p>
          <a:p>
            <a:pPr marL="514350" indent="-514350">
              <a:buFont typeface="+mj-lt"/>
              <a:buAutoNum type="arabicPeriod" startAt="2"/>
            </a:pPr>
            <a:endParaRPr lang="ru-RU" dirty="0" smtClean="0"/>
          </a:p>
          <a:p>
            <a:pPr marL="514350" indent="-514350" algn="just">
              <a:buFont typeface="+mj-lt"/>
              <a:buAutoNum type="arabicPeriod" startAt="2"/>
            </a:pPr>
            <a:endParaRPr lang="ru-RU" dirty="0" smtClean="0"/>
          </a:p>
          <a:p>
            <a:pPr marL="514350" indent="-514350">
              <a:buFont typeface="+mj-lt"/>
              <a:buAutoNum type="arabicPeriod" startAt="2"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91118" y="1428736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Способы коррекции: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3714744" y="2357430"/>
            <a:ext cx="396000" cy="936000"/>
          </a:xfrm>
          <a:prstGeom prst="rightBrace">
            <a:avLst>
              <a:gd name="adj1" fmla="val 8333"/>
              <a:gd name="adj2" fmla="val 50663"/>
            </a:avLst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2568355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Коррегируются</a:t>
            </a:r>
            <a:r>
              <a:rPr lang="ru-RU" dirty="0" smtClean="0"/>
              <a:t> очками, контактными </a:t>
            </a:r>
          </a:p>
          <a:p>
            <a:r>
              <a:rPr lang="ru-RU" dirty="0" smtClean="0"/>
              <a:t>линзами и с помощью хирургии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90" y="3571876"/>
            <a:ext cx="378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помощи интраокулярной линзы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357422" y="3786190"/>
            <a:ext cx="242889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7752" y="4572008"/>
            <a:ext cx="37868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Трансплантация донорского органа, </a:t>
            </a:r>
          </a:p>
          <a:p>
            <a:r>
              <a:rPr lang="ru-RU" dirty="0" err="1" smtClean="0"/>
              <a:t>эндопротезов</a:t>
            </a:r>
            <a:r>
              <a:rPr lang="ru-RU" dirty="0" smtClean="0"/>
              <a:t> глаза.</a:t>
            </a:r>
          </a:p>
          <a:p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571868" y="4857760"/>
            <a:ext cx="121444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7158" y="1428736"/>
            <a:ext cx="339112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None/>
            </a:pPr>
            <a:r>
              <a:rPr lang="ru-RU" dirty="0" smtClean="0"/>
              <a:t>   </a:t>
            </a:r>
            <a:r>
              <a:rPr lang="ru-RU" sz="2400" b="1" dirty="0" smtClean="0"/>
              <a:t>Патологии зрения:</a:t>
            </a:r>
          </a:p>
          <a:p>
            <a:pPr marL="514350" indent="-514350">
              <a:buNone/>
            </a:pPr>
            <a:endParaRPr lang="ru-RU" b="1" dirty="0" smtClean="0"/>
          </a:p>
          <a:p>
            <a:pPr marL="514350" indent="-514350">
              <a:buNone/>
            </a:pPr>
            <a:r>
              <a:rPr lang="ru-RU" dirty="0" smtClean="0"/>
              <a:t>1. Рефракционные заболевания:</a:t>
            </a:r>
          </a:p>
          <a:p>
            <a:pPr marL="400050" indent="-514350">
              <a:buFont typeface="Arial" pitchFamily="34" charset="0"/>
              <a:buChar char="•"/>
            </a:pPr>
            <a:r>
              <a:rPr lang="ru-RU" dirty="0" smtClean="0"/>
              <a:t>Миопия</a:t>
            </a:r>
          </a:p>
          <a:p>
            <a:pPr marL="400050" indent="-514350">
              <a:buFont typeface="Arial" pitchFamily="34" charset="0"/>
              <a:buChar char="•"/>
            </a:pPr>
            <a:r>
              <a:rPr lang="ru-RU" dirty="0" smtClean="0"/>
              <a:t>Гиперметропия</a:t>
            </a:r>
          </a:p>
          <a:p>
            <a:pPr marL="400050" indent="-514350">
              <a:buFont typeface="Arial" pitchFamily="34" charset="0"/>
              <a:buChar char="•"/>
            </a:pPr>
            <a:r>
              <a:rPr lang="ru-RU" dirty="0" smtClean="0"/>
              <a:t>Астигматизм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0460" y="3571876"/>
            <a:ext cx="1386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Катаракта</a:t>
            </a:r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89145" y="4572008"/>
            <a:ext cx="33070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Механические повреждения,</a:t>
            </a:r>
          </a:p>
          <a:p>
            <a:r>
              <a:rPr lang="ru-RU" dirty="0" smtClean="0"/>
              <a:t>химические ожоги</a:t>
            </a:r>
          </a:p>
          <a:p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214810" y="2857496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1" y="5572140"/>
            <a:ext cx="914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Цель работы - рассмотреть свойства полимеров, используемых в офтальмологии: полиметилметакрилата, </a:t>
            </a:r>
            <a:r>
              <a:rPr lang="ru-RU" sz="2000" b="1" dirty="0" err="1" smtClean="0"/>
              <a:t>полигидроксиэтилметакрилата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Полиметилметакрилат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6" name="Рисунок 1" descr="http://study.razon.ru/learning/oftalm/image0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285860"/>
            <a:ext cx="343376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14546" y="3488296"/>
            <a:ext cx="466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Химическая формула полиметилметакрилата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3929066"/>
            <a:ext cx="63006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28900" lvl="5" indent="-342900"/>
            <a:r>
              <a:rPr lang="ru-RU" b="1" dirty="0" smtClean="0"/>
              <a:t>Применение полиметилметакрилата: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           Интраокулярные линзы</a:t>
            </a:r>
          </a:p>
          <a:p>
            <a:pPr marL="342900" indent="-342900"/>
            <a:endParaRPr lang="ru-RU" dirty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</p:txBody>
      </p:sp>
      <p:pic>
        <p:nvPicPr>
          <p:cNvPr id="1027" name="Рисунок 1" descr="io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4857760"/>
            <a:ext cx="1071573" cy="1764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 стрелкой 14"/>
          <p:cNvCxnSpPr/>
          <p:nvPr/>
        </p:nvCxnSpPr>
        <p:spPr>
          <a:xfrm rot="10800000" flipV="1">
            <a:off x="2428860" y="4286256"/>
            <a:ext cx="214314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929322" y="4500570"/>
            <a:ext cx="2879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Жесткие контактные линзы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H="1" flipV="1">
            <a:off x="4643438" y="4286256"/>
            <a:ext cx="214314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://www.tiensmed.ru/news/uimg/37/tiens-contact-le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5000636"/>
            <a:ext cx="2143140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Свойства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полиметилметакрилата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Бесцветен, </a:t>
            </a:r>
            <a:r>
              <a:rPr lang="ru-RU" dirty="0" smtClean="0"/>
              <a:t>прозрачен</a:t>
            </a:r>
          </a:p>
          <a:p>
            <a:r>
              <a:rPr lang="ru-RU" dirty="0" smtClean="0"/>
              <a:t>Обладает высокой проницаемостью для лучей видимого и </a:t>
            </a:r>
            <a:r>
              <a:rPr lang="ru-RU" dirty="0" err="1" smtClean="0"/>
              <a:t>УФ-света</a:t>
            </a:r>
            <a:endParaRPr lang="ru-RU" dirty="0" smtClean="0"/>
          </a:p>
          <a:p>
            <a:r>
              <a:rPr lang="ru-RU" dirty="0" smtClean="0"/>
              <a:t>Безвреден и </a:t>
            </a:r>
            <a:r>
              <a:rPr lang="ru-RU" dirty="0" err="1" smtClean="0"/>
              <a:t>биосовместим</a:t>
            </a:r>
            <a:r>
              <a:rPr lang="ru-RU" dirty="0" smtClean="0"/>
              <a:t> с глазом</a:t>
            </a:r>
          </a:p>
          <a:p>
            <a:r>
              <a:rPr lang="ru-RU" dirty="0" smtClean="0"/>
              <a:t>Растворим </a:t>
            </a:r>
            <a:r>
              <a:rPr lang="ru-RU" dirty="0" smtClean="0"/>
              <a:t>в карбоновых кислотах, сложных эфирах , кетонах, ароматических </a:t>
            </a:r>
            <a:r>
              <a:rPr lang="ru-RU" dirty="0" smtClean="0"/>
              <a:t>углеводородах</a:t>
            </a:r>
          </a:p>
          <a:p>
            <a:r>
              <a:rPr lang="ru-RU" dirty="0" smtClean="0"/>
              <a:t>Не растворим в воде, спиртах , простых эфирах, устойчив к действию щелочей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Гидрогель на основе </a:t>
            </a:r>
            <a:r>
              <a:rPr lang="ru-RU" dirty="0" err="1" smtClean="0">
                <a:solidFill>
                  <a:schemeClr val="tx2"/>
                </a:solidFill>
              </a:rPr>
              <a:t>полигидроксиэтилметакрилата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2050" name="Рисунок 3" descr="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95676"/>
            <a:ext cx="3378200" cy="20335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7646" y="5643578"/>
            <a:ext cx="539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Химическая формула </a:t>
            </a:r>
            <a:r>
              <a:rPr lang="ru-RU" dirty="0" err="1" smtClean="0">
                <a:solidFill>
                  <a:srgbClr val="FF0000"/>
                </a:solidFill>
              </a:rPr>
              <a:t>полигидроксиэтилметакрилата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4305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pPr algn="ctr"/>
            <a:r>
              <a:rPr lang="ru-RU" sz="2400" dirty="0" smtClean="0"/>
              <a:t>Применяется для создания мягких контактных линз</a:t>
            </a:r>
          </a:p>
          <a:p>
            <a:pPr algn="ctr"/>
            <a:r>
              <a:rPr lang="ru-RU" sz="2400" dirty="0" smtClean="0"/>
              <a:t>на основе сшитого полимера </a:t>
            </a:r>
            <a:r>
              <a:rPr lang="ru-RU" sz="2400" dirty="0" err="1" smtClean="0"/>
              <a:t>полигидроксиэтилметакрилата</a:t>
            </a:r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2051" name="Рисунок 0" descr="линз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386154"/>
            <a:ext cx="2000264" cy="2043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93299" y="5631436"/>
            <a:ext cx="2664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Мягкая контактная линза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Свойства гидрогеля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Имеет трехмерную сеть полимерных цепей, сшитых с помощью физических и химических связей</a:t>
            </a:r>
          </a:p>
          <a:p>
            <a:r>
              <a:rPr lang="ru-RU" dirty="0" smtClean="0"/>
              <a:t>Нерастворим </a:t>
            </a:r>
            <a:r>
              <a:rPr lang="ru-RU" dirty="0" smtClean="0"/>
              <a:t>в воде</a:t>
            </a:r>
          </a:p>
          <a:p>
            <a:r>
              <a:rPr lang="ru-RU" dirty="0" smtClean="0"/>
              <a:t>Способность </a:t>
            </a:r>
            <a:r>
              <a:rPr lang="ru-RU" dirty="0" smtClean="0"/>
              <a:t>существенно набухать в воде</a:t>
            </a:r>
          </a:p>
          <a:p>
            <a:r>
              <a:rPr lang="ru-RU" dirty="0" smtClean="0"/>
              <a:t>Обладает высокой </a:t>
            </a:r>
            <a:r>
              <a:rPr lang="ru-RU" dirty="0" err="1" smtClean="0"/>
              <a:t>смачиваемостью</a:t>
            </a:r>
            <a:endParaRPr lang="ru-RU" dirty="0" smtClean="0"/>
          </a:p>
          <a:p>
            <a:r>
              <a:rPr lang="ru-RU" dirty="0" smtClean="0"/>
              <a:t>Хорошо совместим с тканями </a:t>
            </a:r>
            <a:r>
              <a:rPr lang="ru-RU" dirty="0" smtClean="0"/>
              <a:t>глаза</a:t>
            </a:r>
          </a:p>
          <a:p>
            <a:r>
              <a:rPr lang="ru-RU" dirty="0" smtClean="0"/>
              <a:t>Обладает высокой проницаемостью для лучей видимого и </a:t>
            </a:r>
            <a:r>
              <a:rPr lang="ru-RU" dirty="0" err="1" smtClean="0"/>
              <a:t>УФ-света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175</Words>
  <Application>Microsoft Office PowerPoint</Application>
  <PresentationFormat>Экран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Биосовместимые полимеры в офтальмологии</vt:lpstr>
      <vt:lpstr>Актуальность проблемы</vt:lpstr>
      <vt:lpstr>Полиметилметакрилат</vt:lpstr>
      <vt:lpstr>Свойства полиметилметакрилата</vt:lpstr>
      <vt:lpstr>Гидрогель на основе полигидроксиэтилметакрилата</vt:lpstr>
      <vt:lpstr>Свойства гидрогеля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Биосовместимые полимеры в офтальмологии</dc:title>
  <dc:creator>Кристинка</dc:creator>
  <cp:lastModifiedBy>Кристинка</cp:lastModifiedBy>
  <cp:revision>11</cp:revision>
  <dcterms:created xsi:type="dcterms:W3CDTF">2012-04-23T18:32:56Z</dcterms:created>
  <dcterms:modified xsi:type="dcterms:W3CDTF">2012-04-24T18:14:15Z</dcterms:modified>
</cp:coreProperties>
</file>